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57" r:id="rId5"/>
    <p:sldId id="263" r:id="rId6"/>
    <p:sldId id="262" r:id="rId7"/>
    <p:sldId id="261" r:id="rId8"/>
    <p:sldId id="260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CC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72E842C-9A27-46E7-A6FE-3803C063A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3E4E4D-5830-431A-A1FC-FCE270C7E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0AE3E90-20D0-4EF8-9884-7320A5863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55C03DA-58AC-45B8-A4D1-1546991D5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081F097-9156-4B50-B4C6-5C46CD4D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5081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4CB4E9-A464-4FD6-9B73-B2505594D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649AFF0-1DAF-4751-A4FF-012F22982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05A46AB-E6D1-4C5C-BF99-427D31BA0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2BF59B2-295D-453B-A182-4217DD130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7E2D4A9-4493-40C3-A7D8-263647A2C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143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363392C-7E55-45D1-A0EF-51AE1EF27A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1A7ED1D-7693-47EB-AB07-56557342E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CEFA3B-3E23-49DC-9B6B-D8B5F5681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6D0DAB-F7AF-41E6-B132-FC48D191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49BD7EE-D5CD-40A2-B003-A60E418C6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2581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2E924E-B38C-4A3E-844A-57511A79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D5A41C0-B38E-47CC-8F38-6302C965B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5BBFE95-4452-41E5-BBC4-6D57443DB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9A7E298-B04F-409E-B389-F2263B2B3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B63C3E1-36F2-4CDA-8E5D-40065CD88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141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C2A5E5-9CCA-488D-8B03-BC08D9E3D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E5AC6B-577C-43BF-943D-E09FA872D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50830EC-EB83-4ABF-972C-6B6E14CA5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E0683A8-AD39-4490-9DBC-9550D0A21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ADA86FE-9F67-4B04-9C2F-3472AFD28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705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18A2B4-580A-4EDB-A4B9-0D79D72B0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0689AE-7ED4-4704-A20E-E33112D5E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32C9EEF-4389-46FB-B2B5-09374B17D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919F092-577C-445C-B119-2C7038202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24797E6-DDA0-4ED8-8F89-8F9063F9A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AD87841-6A8D-4072-9574-DC13E8BB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143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43C076-9B6C-4979-A82E-32DADC25F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090F478-E6CD-46FD-A4DC-10FF09263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677DDF2-1FC4-4E1F-91C8-4EA9D1428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A98FCD88-784D-4E95-BA00-79EF075F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26B74D3-79FC-48EF-87D6-7DC5B9F80D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B714171-C11D-40F3-8B42-C48117B0A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B305B70-2EA5-40D4-9173-B209157BA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FB0D9A6-D3D3-40F0-8F59-1390C0979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1353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E3520C-590F-419E-95F1-DE0B4D5F6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9BC0238-C906-4274-AC07-2BD27EDE2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197B70D-B3CA-4C06-9FB2-CFBFE3E27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7FA4DE5-CB36-4DFC-BD9C-0DBFF6D31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3202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4B41488-1526-45C1-8B1A-9861323BA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F33954A0-6592-493A-A7B8-C16A7689B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1BB7A124-876A-433C-A211-6C5D43B0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911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60DFB6-08FC-407F-8CB1-4916F7C81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4CABF34-7FC6-440F-8B5C-B27EE1142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0095EB0-CF6B-457C-9D2A-7703E1F48F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8EB3137-9725-4388-B6BB-6CDBF62F7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415C11F-5729-409E-8D1F-4BCDA5166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C5BEA33-3CFC-4328-875B-5B8B1E7B7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88051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B16542-9678-47FD-AF40-45E63F4E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43F5785-A43D-4910-9093-CFB48F9134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C375E380-4027-4768-ABA0-5DCE53FA0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D47F851-DEC3-4449-815E-0BAB8DE6E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9E2047C-1B03-4E71-B2F4-4C57AC67C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65E8922-69F9-4ABB-8A40-71B128491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8033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31E376C-6C4C-4C6B-BB5E-BB9CE9B17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1C07E66-7665-437D-9891-CA24D4341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06D94B2-F63D-41F0-8CB3-97465B5B04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DAE74-9AEA-4F31-AF9C-8F86868900C7}" type="datetimeFigureOut">
              <a:rPr lang="hr-HR" smtClean="0"/>
              <a:t>10.10.2021.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DE2BAE7-02B6-46DB-9069-797B5D505A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190A4D3-F957-435B-A855-B30C31934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8C023-8974-437E-B215-B397CAC2FDE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099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hyperlink" Target="https://www.bookwidgets.com/play/Qy85puNV-iQAEe_5bvAAAA/9CFFT9E/di8-l03-cal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88724F5-D83E-4277-B007-5ACE0FAA8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556D159-6AA4-4F2B-9D6E-4C5B4E9ED3F8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3 </a:t>
            </a:r>
          </a:p>
          <a:p>
            <a:r>
              <a:rPr lang="hr-HR" sz="4800" dirty="0">
                <a:solidFill>
                  <a:srgbClr val="FF66CC"/>
                </a:solidFill>
              </a:rPr>
              <a:t>ALL THAT GLITTERS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5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5A2A62C-8F89-454C-A6C5-9B71893F50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58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71C53798-E3C0-4442-8B03-A7679A4122D0}"/>
              </a:ext>
            </a:extLst>
          </p:cNvPr>
          <p:cNvSpPr/>
          <p:nvPr/>
        </p:nvSpPr>
        <p:spPr>
          <a:xfrm>
            <a:off x="365324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B72FAEF2-FB40-4264-A211-531CF2A80B4F}"/>
              </a:ext>
            </a:extLst>
          </p:cNvPr>
          <p:cNvSpPr txBox="1"/>
          <p:nvPr/>
        </p:nvSpPr>
        <p:spPr>
          <a:xfrm>
            <a:off x="905331" y="915061"/>
            <a:ext cx="4810101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n what way </a:t>
            </a:r>
            <a:r>
              <a:rPr lang="hr-HR" b="1" dirty="0" err="1">
                <a:solidFill>
                  <a:srgbClr val="0070C0"/>
                </a:solidFill>
              </a:rPr>
              <a:t>is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California connected to Levi Strauss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  <a:r>
              <a:rPr lang="hr-HR" b="1" dirty="0" err="1">
                <a:solidFill>
                  <a:srgbClr val="0070C0"/>
                </a:solidFill>
              </a:rPr>
              <a:t>Explain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dirty="0"/>
          </a:p>
          <a:p>
            <a:r>
              <a:rPr lang="hr-HR" dirty="0">
                <a:solidFill>
                  <a:srgbClr val="0070C0"/>
                </a:solidFill>
              </a:rPr>
              <a:t>Objasnite na koji način je Kalifornija povezana s </a:t>
            </a:r>
            <a:r>
              <a:rPr lang="hr-HR" dirty="0" err="1">
                <a:solidFill>
                  <a:srgbClr val="0070C0"/>
                </a:solidFill>
              </a:rPr>
              <a:t>Levijem</a:t>
            </a:r>
            <a:r>
              <a:rPr lang="hr-HR" dirty="0">
                <a:solidFill>
                  <a:srgbClr val="0070C0"/>
                </a:solidFill>
              </a:rPr>
              <a:t> </a:t>
            </a:r>
            <a:r>
              <a:rPr lang="hr-HR" dirty="0" err="1">
                <a:solidFill>
                  <a:srgbClr val="0070C0"/>
                </a:solidFill>
              </a:rPr>
              <a:t>Straussom</a:t>
            </a:r>
            <a:r>
              <a:rPr lang="hr-HR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C4106F5-C353-4762-9C77-F03A1DA2C1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9" t="1036" r="4661" b="1618"/>
          <a:stretch/>
        </p:blipFill>
        <p:spPr>
          <a:xfrm>
            <a:off x="6816069" y="0"/>
            <a:ext cx="4582627" cy="6676009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24DDDD3-1BF1-4816-839F-0A73231F8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779" y="3626375"/>
            <a:ext cx="3966511" cy="82179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1858B9F9-B794-425A-A187-094A5966ADD2}"/>
              </a:ext>
            </a:extLst>
          </p:cNvPr>
          <p:cNvSpPr txBox="1"/>
          <p:nvPr/>
        </p:nvSpPr>
        <p:spPr>
          <a:xfrm>
            <a:off x="827219" y="4656259"/>
            <a:ext cx="5313581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Što povezujete s Kalifornijom? Po čemu je poznata? Istražite ili promotrite kartu i razmijenite informacije u razredu. </a:t>
            </a:r>
          </a:p>
        </p:txBody>
      </p:sp>
    </p:spTree>
    <p:extLst>
      <p:ext uri="{BB962C8B-B14F-4D97-AF65-F5344CB8AC3E}">
        <p14:creationId xmlns:p14="http://schemas.microsoft.com/office/powerpoint/2010/main" val="64988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06840DE-5593-403A-8792-442398B52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95" y="814388"/>
            <a:ext cx="6991350" cy="26955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7F4C220-2119-47A8-AA7D-AE848733510E}"/>
              </a:ext>
            </a:extLst>
          </p:cNvPr>
          <p:cNvSpPr txBox="1"/>
          <p:nvPr/>
        </p:nvSpPr>
        <p:spPr>
          <a:xfrm>
            <a:off x="7782227" y="814388"/>
            <a:ext cx="3740989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Što znate o povijesti Kalifornije? Radite u parovima. Sa svojim prijateljima raspravite o povijesti Kalifornije. Svaki učenik neka odabere jednu grupu pitanja.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EED591A-EBC4-4B78-BF1A-E802FE2C5F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52" y="2024403"/>
            <a:ext cx="4925423" cy="26955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9C1D845-03CD-4145-AAE8-BED5CF08EC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7546" y="2755645"/>
            <a:ext cx="5160454" cy="274334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1A270BA-E7F3-4F40-AFAC-836D6BF83B84}"/>
              </a:ext>
            </a:extLst>
          </p:cNvPr>
          <p:cNvSpPr txBox="1"/>
          <p:nvPr/>
        </p:nvSpPr>
        <p:spPr>
          <a:xfrm>
            <a:off x="568171" y="5027827"/>
            <a:ext cx="4305670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P</a:t>
            </a:r>
            <a:r>
              <a:rPr lang="en-US" b="1" dirty="0">
                <a:solidFill>
                  <a:srgbClr val="0070C0"/>
                </a:solidFill>
              </a:rPr>
              <a:t>resent answers to questions from task 2</a:t>
            </a:r>
            <a:r>
              <a:rPr lang="hr-HR" dirty="0">
                <a:solidFill>
                  <a:srgbClr val="0070C0"/>
                </a:solidFill>
              </a:rPr>
              <a:t>.</a:t>
            </a:r>
          </a:p>
          <a:p>
            <a:endParaRPr lang="hr-HR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Predstavite vaše odgovore na pitanja iz 2. zadatka. </a:t>
            </a:r>
          </a:p>
        </p:txBody>
      </p:sp>
    </p:spTree>
    <p:extLst>
      <p:ext uri="{BB962C8B-B14F-4D97-AF65-F5344CB8AC3E}">
        <p14:creationId xmlns:p14="http://schemas.microsoft.com/office/powerpoint/2010/main" val="118718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2C2123B-F9EF-43E9-A043-F79073A825E1}"/>
              </a:ext>
            </a:extLst>
          </p:cNvPr>
          <p:cNvSpPr txBox="1"/>
          <p:nvPr/>
        </p:nvSpPr>
        <p:spPr>
          <a:xfrm>
            <a:off x="141851" y="210642"/>
            <a:ext cx="2938700" cy="203132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Open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Class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Book</a:t>
            </a:r>
            <a:r>
              <a:rPr lang="hr-HR" b="1" dirty="0">
                <a:solidFill>
                  <a:srgbClr val="0070C0"/>
                </a:solidFill>
              </a:rPr>
              <a:t>, </a:t>
            </a:r>
            <a:r>
              <a:rPr lang="hr-HR" b="1" dirty="0" err="1">
                <a:solidFill>
                  <a:srgbClr val="0070C0"/>
                </a:solidFill>
              </a:rPr>
              <a:t>pages</a:t>
            </a:r>
            <a:r>
              <a:rPr lang="hr-HR" b="1" dirty="0">
                <a:solidFill>
                  <a:srgbClr val="0070C0"/>
                </a:solidFill>
              </a:rPr>
              <a:t> 28 </a:t>
            </a:r>
            <a:r>
              <a:rPr lang="hr-HR" b="1" dirty="0" err="1">
                <a:solidFill>
                  <a:srgbClr val="0070C0"/>
                </a:solidFill>
              </a:rPr>
              <a:t>and</a:t>
            </a:r>
            <a:r>
              <a:rPr lang="hr-HR" b="1" dirty="0">
                <a:solidFill>
                  <a:srgbClr val="0070C0"/>
                </a:solidFill>
              </a:rPr>
              <a:t> 29. R</a:t>
            </a:r>
            <a:r>
              <a:rPr lang="en-US" b="1" dirty="0" err="1">
                <a:solidFill>
                  <a:srgbClr val="0070C0"/>
                </a:solidFill>
              </a:rPr>
              <a:t>ead</a:t>
            </a:r>
            <a:r>
              <a:rPr lang="en-US" b="1" dirty="0">
                <a:solidFill>
                  <a:srgbClr val="0070C0"/>
                </a:solidFill>
              </a:rPr>
              <a:t> the text about California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Otvorite udžbenik na stranicama 28 i 29. Pročitajte tekst o Kaliforniji.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0D5F682-AF59-4632-BCA4-ED537B377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9828" y="414243"/>
            <a:ext cx="8560321" cy="602951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29686B0-2F17-42DF-8C34-15AD7C2913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947" y="2452610"/>
            <a:ext cx="8570366" cy="315882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026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D9CB7CF-7328-4223-9E9A-72243E9A41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798"/>
          <a:stretch/>
        </p:blipFill>
        <p:spPr>
          <a:xfrm>
            <a:off x="884067" y="376128"/>
            <a:ext cx="8623789" cy="23876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F709652-8AA8-4479-88A1-C200B75DE6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3375439"/>
            <a:ext cx="4075313" cy="284911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DDBF353-1BBC-4B35-A850-E9A57DE369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245" y="3375440"/>
            <a:ext cx="4123716" cy="284911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19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616EC09-B1BF-4A6B-B456-241A81E5C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388" y="668985"/>
            <a:ext cx="8292084" cy="400066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E17B897-79ED-4540-8241-ECA6F0CA7C34}"/>
              </a:ext>
            </a:extLst>
          </p:cNvPr>
          <p:cNvSpPr txBox="1"/>
          <p:nvPr/>
        </p:nvSpPr>
        <p:spPr>
          <a:xfrm>
            <a:off x="8998859" y="799197"/>
            <a:ext cx="2431141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U tekstu pronađite riječi i izraze koji znače: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68202A4-6B12-4938-8E1C-1B767BBDBD34}"/>
              </a:ext>
            </a:extLst>
          </p:cNvPr>
          <p:cNvSpPr txBox="1"/>
          <p:nvPr/>
        </p:nvSpPr>
        <p:spPr>
          <a:xfrm>
            <a:off x="1704513" y="1492298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significant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39AAAE0-9F11-46AD-8643-D8AA968F9A68}"/>
              </a:ext>
            </a:extLst>
          </p:cNvPr>
          <p:cNvSpPr txBox="1"/>
          <p:nvPr/>
        </p:nvSpPr>
        <p:spPr>
          <a:xfrm>
            <a:off x="1301105" y="1818707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search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B882E78-90D2-4FBB-8F71-8FC07688BDB1}"/>
              </a:ext>
            </a:extLst>
          </p:cNvPr>
          <p:cNvSpPr txBox="1"/>
          <p:nvPr/>
        </p:nvSpPr>
        <p:spPr>
          <a:xfrm>
            <a:off x="7807056" y="1408715"/>
            <a:ext cx="1162974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take a </a:t>
            </a:r>
            <a:r>
              <a:rPr lang="hr-HR" sz="1600" dirty="0" err="1">
                <a:solidFill>
                  <a:srgbClr val="FF3399"/>
                </a:solidFill>
              </a:rPr>
              <a:t>risk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F90EE48-D99F-4039-8972-FA1C42A7011A}"/>
              </a:ext>
            </a:extLst>
          </p:cNvPr>
          <p:cNvSpPr txBox="1"/>
          <p:nvPr/>
        </p:nvSpPr>
        <p:spPr>
          <a:xfrm>
            <a:off x="4449408" y="1818707"/>
            <a:ext cx="1942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make a </a:t>
            </a:r>
            <a:r>
              <a:rPr lang="hr-HR" sz="1600" dirty="0" err="1">
                <a:solidFill>
                  <a:srgbClr val="FF3399"/>
                </a:solidFill>
              </a:rPr>
              <a:t>fortune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EDCB31E-1FCE-4DB8-8F31-86980EC005E0}"/>
              </a:ext>
            </a:extLst>
          </p:cNvPr>
          <p:cNvSpPr txBox="1"/>
          <p:nvPr/>
        </p:nvSpPr>
        <p:spPr>
          <a:xfrm>
            <a:off x="5308106" y="2141873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poverty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368E02B-4E40-4722-AA69-BC2306D4946B}"/>
              </a:ext>
            </a:extLst>
          </p:cNvPr>
          <p:cNvSpPr txBox="1"/>
          <p:nvPr/>
        </p:nvSpPr>
        <p:spPr>
          <a:xfrm>
            <a:off x="4726619" y="2431507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supplies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645E0CC-02C1-4B68-A7EB-E86D28513F61}"/>
              </a:ext>
            </a:extLst>
          </p:cNvPr>
          <p:cNvSpPr txBox="1"/>
          <p:nvPr/>
        </p:nvSpPr>
        <p:spPr>
          <a:xfrm>
            <a:off x="1604425" y="3248619"/>
            <a:ext cx="1493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ammunition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4F2A8AE-FF1C-4906-A986-933A4AE715C8}"/>
              </a:ext>
            </a:extLst>
          </p:cNvPr>
          <p:cNvSpPr txBox="1"/>
          <p:nvPr/>
        </p:nvSpPr>
        <p:spPr>
          <a:xfrm>
            <a:off x="1738065" y="3575028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exhausting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A60A2C7-EFD2-4222-972F-3611B30A4BEA}"/>
              </a:ext>
            </a:extLst>
          </p:cNvPr>
          <p:cNvSpPr txBox="1"/>
          <p:nvPr/>
        </p:nvSpPr>
        <p:spPr>
          <a:xfrm>
            <a:off x="1704513" y="3893797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shortcut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DD87B6C-4180-4667-9D41-553F0A67E395}"/>
              </a:ext>
            </a:extLst>
          </p:cNvPr>
          <p:cNvSpPr txBox="1"/>
          <p:nvPr/>
        </p:nvSpPr>
        <p:spPr>
          <a:xfrm>
            <a:off x="4127428" y="3248619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remote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8076627-4FF9-4A6E-9DF9-3B64CA0EC1FD}"/>
              </a:ext>
            </a:extLst>
          </p:cNvPr>
          <p:cNvSpPr txBox="1"/>
          <p:nvPr/>
        </p:nvSpPr>
        <p:spPr>
          <a:xfrm>
            <a:off x="7195023" y="3558199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population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8117A9E-9AA9-4559-AF30-83D1AD59460D}"/>
              </a:ext>
            </a:extLst>
          </p:cNvPr>
          <p:cNvSpPr txBox="1"/>
          <p:nvPr/>
        </p:nvSpPr>
        <p:spPr>
          <a:xfrm>
            <a:off x="6180250" y="3893797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multiethnic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1A46AD9-6F92-464D-A6E0-B7D95125DA75}"/>
              </a:ext>
            </a:extLst>
          </p:cNvPr>
          <p:cNvSpPr txBox="1"/>
          <p:nvPr/>
        </p:nvSpPr>
        <p:spPr>
          <a:xfrm>
            <a:off x="5598763" y="4196549"/>
            <a:ext cx="1162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prosperity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0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CBB45A0-FAEC-4F4E-BA44-E143F4058412}"/>
              </a:ext>
            </a:extLst>
          </p:cNvPr>
          <p:cNvSpPr txBox="1"/>
          <p:nvPr/>
        </p:nvSpPr>
        <p:spPr>
          <a:xfrm>
            <a:off x="417094" y="750722"/>
            <a:ext cx="6161259" cy="2862322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Play </a:t>
            </a:r>
            <a:r>
              <a:rPr lang="en-US" sz="2000" dirty="0" err="1"/>
              <a:t>Noughts&amp;Crosses</a:t>
            </a:r>
            <a:r>
              <a:rPr lang="en-US" sz="2000" dirty="0"/>
              <a:t> with the words in the table. </a:t>
            </a:r>
            <a:endParaRPr lang="hr-HR" sz="2000" dirty="0"/>
          </a:p>
          <a:p>
            <a:endParaRPr lang="hr-HR" sz="2000" dirty="0"/>
          </a:p>
          <a:p>
            <a:pPr marL="457200" indent="-457200">
              <a:buAutoNum type="alphaLcParenR"/>
            </a:pPr>
            <a:r>
              <a:rPr lang="en-US" sz="2000" dirty="0"/>
              <a:t>You can first play the game with adjectives and nouns. </a:t>
            </a:r>
            <a:r>
              <a:rPr lang="hr-HR" sz="2000" dirty="0"/>
              <a:t>O</a:t>
            </a:r>
            <a:r>
              <a:rPr lang="en-US" sz="2000" dirty="0"/>
              <a:t>pen the squares and try to come up with the nouns. The winners are those who first get three correct words in a row. </a:t>
            </a:r>
            <a:endParaRPr lang="hr-HR" sz="2000" dirty="0"/>
          </a:p>
          <a:p>
            <a:pPr marL="457200" indent="-457200">
              <a:buAutoNum type="alphaLcParenR"/>
            </a:pPr>
            <a:endParaRPr lang="hr-HR" sz="2000" dirty="0"/>
          </a:p>
          <a:p>
            <a:pPr marL="457200" indent="-457200">
              <a:buAutoNum type="alphaLcParenR"/>
            </a:pPr>
            <a:r>
              <a:rPr lang="en-US" sz="2000" dirty="0"/>
              <a:t>Play it again. You can play it with nouns and verbs, translations, gapped sentences, etc.</a:t>
            </a:r>
            <a:endParaRPr lang="hr-HR" sz="2000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33E2603-BDD0-465E-9CB7-AC8A5DAA84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339"/>
          <a:stretch/>
        </p:blipFill>
        <p:spPr>
          <a:xfrm>
            <a:off x="6811998" y="2385624"/>
            <a:ext cx="4962908" cy="174067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4EDF7FC-4AF5-469E-9AE1-F3656BDC0D20}"/>
              </a:ext>
            </a:extLst>
          </p:cNvPr>
          <p:cNvSpPr txBox="1"/>
          <p:nvPr/>
        </p:nvSpPr>
        <p:spPr>
          <a:xfrm>
            <a:off x="493660" y="3780471"/>
            <a:ext cx="6084693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Igrajte </a:t>
            </a:r>
            <a:r>
              <a:rPr lang="hr-HR" i="1" dirty="0">
                <a:solidFill>
                  <a:srgbClr val="0070C0"/>
                </a:solidFill>
              </a:rPr>
              <a:t>Križić kružić </a:t>
            </a:r>
            <a:r>
              <a:rPr lang="hr-HR" dirty="0">
                <a:solidFill>
                  <a:srgbClr val="0070C0"/>
                </a:solidFill>
              </a:rPr>
              <a:t>koristeći riječi u tablici. </a:t>
            </a:r>
          </a:p>
          <a:p>
            <a:endParaRPr lang="hr-HR" i="1" dirty="0">
              <a:solidFill>
                <a:srgbClr val="0070C0"/>
              </a:solidFill>
            </a:endParaRPr>
          </a:p>
          <a:p>
            <a:pPr marL="342900" indent="-342900">
              <a:buAutoNum type="alphaLcParenR"/>
            </a:pPr>
            <a:r>
              <a:rPr lang="hr-HR" dirty="0">
                <a:solidFill>
                  <a:srgbClr val="0070C0"/>
                </a:solidFill>
              </a:rPr>
              <a:t>Najprije možete igrati s pridjevima i imenicama. Otkrijte kvadratić i pokušajte smisliti imenice. Pobjednici su učenici koji prvi imaju tri točne riječi u redu. </a:t>
            </a:r>
          </a:p>
          <a:p>
            <a:pPr marL="342900" indent="-342900">
              <a:buAutoNum type="alphaLcParenR"/>
            </a:pPr>
            <a:endParaRPr lang="hr-HR" dirty="0">
              <a:solidFill>
                <a:srgbClr val="0070C0"/>
              </a:solidFill>
            </a:endParaRPr>
          </a:p>
          <a:p>
            <a:pPr marL="342900" indent="-342900">
              <a:buAutoNum type="alphaLcParenR"/>
            </a:pPr>
            <a:r>
              <a:rPr lang="hr-HR" dirty="0">
                <a:solidFill>
                  <a:srgbClr val="0070C0"/>
                </a:solidFill>
              </a:rPr>
              <a:t>Igrajte ponovno. Možete igrati s imenicama i glagolima, prijevodima, dopunjavanjem rečenica i sl.</a:t>
            </a:r>
          </a:p>
        </p:txBody>
      </p:sp>
    </p:spTree>
    <p:extLst>
      <p:ext uri="{BB962C8B-B14F-4D97-AF65-F5344CB8AC3E}">
        <p14:creationId xmlns:p14="http://schemas.microsoft.com/office/powerpoint/2010/main" val="147831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DC0092-A2CE-4CED-9239-E5781C6E8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162CA7-E7AE-40F6-9B1C-A44A2A814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D4AED5A-BBF4-43AE-8385-33ADF155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793F40B-4115-4D66-97A7-2F1DAAEBD2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286"/>
          <a:stretch/>
        </p:blipFill>
        <p:spPr>
          <a:xfrm>
            <a:off x="1990725" y="943700"/>
            <a:ext cx="7153275" cy="192529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7C0AD88-19E3-4E8D-B149-F04AC29D226B}"/>
              </a:ext>
            </a:extLst>
          </p:cNvPr>
          <p:cNvSpPr txBox="1"/>
          <p:nvPr/>
        </p:nvSpPr>
        <p:spPr>
          <a:xfrm>
            <a:off x="5062286" y="3252834"/>
            <a:ext cx="6084693" cy="203132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S</a:t>
            </a:r>
            <a:r>
              <a:rPr lang="en-US" b="1" dirty="0">
                <a:solidFill>
                  <a:srgbClr val="0070C0"/>
                </a:solidFill>
              </a:rPr>
              <a:t>hare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en-US" b="1" dirty="0">
                <a:solidFill>
                  <a:srgbClr val="0070C0"/>
                </a:solidFill>
              </a:rPr>
              <a:t> ideas and feelings about California. 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b="1" dirty="0" err="1">
                <a:solidFill>
                  <a:srgbClr val="0070C0"/>
                </a:solidFill>
              </a:rPr>
              <a:t>Have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seen any films/read any books about California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</a:p>
          <a:p>
            <a:r>
              <a:rPr lang="hr-HR" b="1" dirty="0">
                <a:solidFill>
                  <a:srgbClr val="0070C0"/>
                </a:solidFill>
              </a:rPr>
              <a:t>W</a:t>
            </a:r>
            <a:r>
              <a:rPr lang="en-US" b="1" dirty="0" err="1">
                <a:solidFill>
                  <a:srgbClr val="0070C0"/>
                </a:solidFill>
              </a:rPr>
              <a:t>ould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like to live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there and why</a:t>
            </a:r>
            <a:r>
              <a:rPr lang="hr-HR" b="1" dirty="0">
                <a:solidFill>
                  <a:srgbClr val="0070C0"/>
                </a:solidFill>
              </a:rPr>
              <a:t>?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Podijelite svoje ideje i osjećaje o Kaliforniji. </a:t>
            </a:r>
          </a:p>
          <a:p>
            <a:r>
              <a:rPr lang="hr-HR" dirty="0">
                <a:solidFill>
                  <a:srgbClr val="0070C0"/>
                </a:solidFill>
              </a:rPr>
              <a:t>Jeste li ikada vidjeli filmove/čitali knjige o Kaliforniji?</a:t>
            </a:r>
          </a:p>
          <a:p>
            <a:r>
              <a:rPr lang="hr-HR" dirty="0">
                <a:solidFill>
                  <a:srgbClr val="0070C0"/>
                </a:solidFill>
              </a:rPr>
              <a:t>Biste li voljeli živjeti ondje i zašto?</a:t>
            </a:r>
          </a:p>
        </p:txBody>
      </p:sp>
      <p:pic>
        <p:nvPicPr>
          <p:cNvPr id="6" name="Slika 5">
            <a:hlinkClick r:id="rId5"/>
            <a:extLst>
              <a:ext uri="{FF2B5EF4-FFF2-40B4-BE49-F238E27FC236}">
                <a16:creationId xmlns:a16="http://schemas.microsoft.com/office/drawing/2014/main" id="{8E7CFA6C-5CBB-4FF6-BB54-224506BC49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491" y="4619587"/>
            <a:ext cx="1449975" cy="132914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9191ECD-4095-4FF2-AB1B-61073B22674F}"/>
              </a:ext>
            </a:extLst>
          </p:cNvPr>
          <p:cNvSpPr txBox="1"/>
          <p:nvPr/>
        </p:nvSpPr>
        <p:spPr>
          <a:xfrm>
            <a:off x="607091" y="3857305"/>
            <a:ext cx="248383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 . 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886B9FB-3072-41E9-830E-4813CD59E1A7}"/>
              </a:ext>
            </a:extLst>
          </p:cNvPr>
          <p:cNvSpPr txBox="1"/>
          <p:nvPr/>
        </p:nvSpPr>
        <p:spPr>
          <a:xfrm>
            <a:off x="2253410" y="4611469"/>
            <a:ext cx="1441129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CC00CC"/>
                </a:solidFill>
              </a:rPr>
              <a:t>California</a:t>
            </a:r>
            <a:r>
              <a:rPr lang="hr-HR" dirty="0">
                <a:solidFill>
                  <a:srgbClr val="CC00CC"/>
                </a:solidFill>
              </a:rPr>
              <a:t> (</a:t>
            </a:r>
            <a:r>
              <a:rPr lang="hr-HR" dirty="0" err="1">
                <a:solidFill>
                  <a:srgbClr val="CC00CC"/>
                </a:solidFill>
              </a:rPr>
              <a:t>vocabulary</a:t>
            </a:r>
            <a:r>
              <a:rPr lang="hr-HR" dirty="0">
                <a:solidFill>
                  <a:srgbClr val="CC00CC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4120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346</Words>
  <Application>Microsoft Office PowerPoint</Application>
  <PresentationFormat>Široki zaslon</PresentationFormat>
  <Paragraphs>48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2021-10-03T14:08:29Z</dcterms:created>
  <dcterms:modified xsi:type="dcterms:W3CDTF">2021-10-10T18:51:34Z</dcterms:modified>
</cp:coreProperties>
</file>